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81" r:id="rId8"/>
    <p:sldId id="283" r:id="rId9"/>
    <p:sldId id="284" r:id="rId10"/>
    <p:sldId id="290" r:id="rId11"/>
    <p:sldId id="285" r:id="rId12"/>
    <p:sldId id="286" r:id="rId13"/>
    <p:sldId id="287" r:id="rId14"/>
    <p:sldId id="297" r:id="rId15"/>
    <p:sldId id="288" r:id="rId16"/>
    <p:sldId id="262" r:id="rId17"/>
    <p:sldId id="294" r:id="rId18"/>
    <p:sldId id="261" r:id="rId19"/>
    <p:sldId id="276" r:id="rId20"/>
    <p:sldId id="280" r:id="rId21"/>
    <p:sldId id="267" r:id="rId22"/>
    <p:sldId id="263" r:id="rId23"/>
    <p:sldId id="264" r:id="rId24"/>
    <p:sldId id="265" r:id="rId25"/>
    <p:sldId id="266" r:id="rId26"/>
    <p:sldId id="268" r:id="rId27"/>
    <p:sldId id="275" r:id="rId28"/>
    <p:sldId id="278" r:id="rId29"/>
    <p:sldId id="269" r:id="rId30"/>
    <p:sldId id="270" r:id="rId31"/>
    <p:sldId id="291" r:id="rId32"/>
    <p:sldId id="27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778888-AC15-90A3-5A06-FF5C28910F96}" name="Brenna Dames" initials="BD" userId="S::bdames@apsanet.org::b3e881e7-7ed6-4952-9b66-d40cef5f86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9" autoAdjust="0"/>
    <p:restoredTop sz="94660"/>
  </p:normalViewPr>
  <p:slideViewPr>
    <p:cSldViewPr>
      <p:cViewPr varScale="1">
        <p:scale>
          <a:sx n="55" d="100"/>
          <a:sy n="55" d="100"/>
        </p:scale>
        <p:origin x="5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C883-3400-4E68-B4DF-A8F7D6A0CF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FE4F-9D84-4903-ACF2-6FE978D5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sanet.org/membership/organized-sections/for-section-officers-and-organize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hyperlink" Target="https://apsanet.org/membership/organized-sections/for-section-officers-and-organizer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mbership@apsanet.org" TargetMode="External"/><Relationship Id="rId4" Type="http://schemas.openxmlformats.org/officeDocument/2006/relationships/hyperlink" Target="https://apsanet.org/membership/organized-sect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nect.apsanet.org/how-to/" TargetMode="External"/><Relationship Id="rId5" Type="http://schemas.openxmlformats.org/officeDocument/2006/relationships/hyperlink" Target="mailto:communications@apsanet.org" TargetMode="External"/><Relationship Id="rId4" Type="http://schemas.openxmlformats.org/officeDocument/2006/relationships/hyperlink" Target="https://connect.apsane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connect.apsanet.org/documen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s://connect.apsanet.org/member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apsanet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mbership@apsanet.org" TargetMode="External"/><Relationship Id="rId4" Type="http://schemas.openxmlformats.org/officeDocument/2006/relationships/hyperlink" Target="mailto:finance@apsanet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finance@apsanet.org" TargetMode="External"/><Relationship Id="rId3" Type="http://schemas.microsoft.com/office/2007/relationships/hdphoto" Target="../media/hdphoto1.wdp"/><Relationship Id="rId7" Type="http://schemas.openxmlformats.org/officeDocument/2006/relationships/hyperlink" Target="mailto:communications@apsanet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ublications@apsanet.org" TargetMode="External"/><Relationship Id="rId5" Type="http://schemas.openxmlformats.org/officeDocument/2006/relationships/hyperlink" Target="mailto:meeting@apsanet.org" TargetMode="External"/><Relationship Id="rId10" Type="http://schemas.openxmlformats.org/officeDocument/2006/relationships/hyperlink" Target="mailto:Educate@apsanet.org" TargetMode="External"/><Relationship Id="rId4" Type="http://schemas.openxmlformats.org/officeDocument/2006/relationships/hyperlink" Target="mailto:membership@apsanet.org" TargetMode="External"/><Relationship Id="rId9" Type="http://schemas.openxmlformats.org/officeDocument/2006/relationships/hyperlink" Target="mailto:-Teaching@apsanet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6538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ORGANIZED SECTION OFFICER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4495800"/>
            <a:ext cx="86106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Presenters: </a:t>
            </a: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Kim Mealy,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Executive Director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Casey Harrigan,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Director, Member Services</a:t>
            </a: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Jon Gurstelle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Sr.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Director, Publishing</a:t>
            </a: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Clarissa Westphal Nogueira,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Manager, Communications &amp; Web Development</a:t>
            </a: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Steve Stoupa, </a:t>
            </a:r>
            <a:r>
              <a:rPr lang="en-US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Director, Finance </a:t>
            </a:r>
            <a:r>
              <a:rPr lang="en-US" i="1">
                <a:solidFill>
                  <a:schemeClr val="bg1">
                    <a:lumMod val="75000"/>
                    <a:lumOff val="25000"/>
                  </a:schemeClr>
                </a:solidFill>
              </a:rPr>
              <a:t>&amp; Administration</a:t>
            </a:r>
            <a:endParaRPr lang="en-US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70357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2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3786D-0A45-4528-91A8-CFCE380A6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620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08D3A-6673-42AC-B003-5BB5F517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2025 Organized Section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1DCC-5360-43B1-9309-50EE4A36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059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266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total awards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Awards carrying a monetary value range from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$100 - $1500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and/or a travel grant to attend the Annual Meeting.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Number of awards presented by each section range from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1-10.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awards are presented on average by each section.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434F-8D84-486F-B9FF-72454C8FED61}"/>
              </a:ext>
            </a:extLst>
          </p:cNvPr>
          <p:cNvCxnSpPr/>
          <p:nvPr/>
        </p:nvCxnSpPr>
        <p:spPr>
          <a:xfrm>
            <a:off x="304800" y="12192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7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C292-5897-F8C1-011F-836AD66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2026 Organized Section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65B9-6EBC-4724-763F-2FB46C27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All information that has been received to date has been posted to each section’s webpage</a:t>
            </a:r>
          </a:p>
          <a:p>
            <a:r>
              <a:rPr lang="en-US" sz="2800" dirty="0">
                <a:solidFill>
                  <a:schemeClr val="bg2"/>
                </a:solidFill>
              </a:rPr>
              <a:t>Recommended nomination deadline: March 1, 2026</a:t>
            </a:r>
          </a:p>
          <a:p>
            <a:r>
              <a:rPr lang="en-US" sz="2800" dirty="0">
                <a:solidFill>
                  <a:schemeClr val="bg2"/>
                </a:solidFill>
              </a:rPr>
              <a:t>Recipient information due to APSA: June 1, 2026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Available resources: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Organized Section Award Best Practices Guide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Awards certificate template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Awards promotion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F8E6BB-8175-7469-D328-49FE7802BDA4}"/>
              </a:ext>
            </a:extLst>
          </p:cNvPr>
          <p:cNvCxnSpPr/>
          <p:nvPr/>
        </p:nvCxnSpPr>
        <p:spPr>
          <a:xfrm>
            <a:off x="304800" y="12192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7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3786D-0A45-4528-91A8-CFCE380A6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775139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08D3A-6673-42AC-B003-5BB5F517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29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Support Grants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434F-8D84-486F-B9FF-72454C8FED61}"/>
              </a:ext>
            </a:extLst>
          </p:cNvPr>
          <p:cNvCxnSpPr/>
          <p:nvPr/>
        </p:nvCxnSpPr>
        <p:spPr>
          <a:xfrm>
            <a:off x="304800" y="102870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F46AA-5D44-B598-7BE3-D4FEF4E9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28" y="1143000"/>
            <a:ext cx="8760372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bg2"/>
                </a:solidFill>
              </a:rPr>
              <a:t>Provide monetary support to members leading up to the 2026 Annual Meeting</a:t>
            </a:r>
          </a:p>
          <a:p>
            <a:r>
              <a:rPr lang="en-US" sz="2600" dirty="0">
                <a:solidFill>
                  <a:schemeClr val="bg2"/>
                </a:solidFill>
              </a:rPr>
              <a:t>APSA assists sections with collecting applications for grants. Once applications are collected, sections have access to approve or decline applications. </a:t>
            </a:r>
          </a:p>
          <a:p>
            <a:r>
              <a:rPr lang="en-US" sz="2600" dirty="0">
                <a:solidFill>
                  <a:schemeClr val="bg2"/>
                </a:solidFill>
              </a:rPr>
              <a:t>Support Grant funds come directly from Section General Account</a:t>
            </a:r>
          </a:p>
          <a:p>
            <a:r>
              <a:rPr lang="en-US" sz="2600" dirty="0">
                <a:solidFill>
                  <a:schemeClr val="bg2"/>
                </a:solidFill>
              </a:rPr>
              <a:t>Interest form will be circulated in May</a:t>
            </a:r>
          </a:p>
          <a:p>
            <a:r>
              <a:rPr lang="en-US" sz="2600" dirty="0">
                <a:solidFill>
                  <a:schemeClr val="bg2"/>
                </a:solidFill>
              </a:rPr>
              <a:t>Previous totals:</a:t>
            </a:r>
          </a:p>
          <a:p>
            <a:pPr marL="400050" lvl="1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2022 – 8 Sections provided 49 grants totaling $16,620</a:t>
            </a:r>
          </a:p>
          <a:p>
            <a:pPr marL="400050" lvl="1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2023 – 6 sections provided 38 grants totaling $11,600</a:t>
            </a:r>
          </a:p>
          <a:p>
            <a:pPr marL="400050" lvl="1" indent="0">
              <a:buNone/>
            </a:pPr>
            <a:r>
              <a:rPr lang="en-US" sz="2600" dirty="0">
                <a:solidFill>
                  <a:schemeClr val="bg2"/>
                </a:solidFill>
              </a:rPr>
              <a:t>2024 – 10 sections provided 60 grants totaling $25,000</a:t>
            </a:r>
            <a:br>
              <a:rPr lang="en-US" sz="3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600" dirty="0">
                <a:solidFill>
                  <a:schemeClr val="bg2"/>
                </a:solidFill>
              </a:rPr>
              <a:t>2025- 15 sections provided 87 grants totaling $35,000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AF21FBE-5E5F-D787-FDF2-4E01557E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2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2025-26 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6172"/>
            <a:ext cx="8839200" cy="515841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kern="1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2025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Affiliated event request application opens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14, 2026		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Call for proposals closes - Including Short Courses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22, 2026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Panel allocations emailed to divisions; Division chairs 			given access to system for proposal review and panel 			construction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27, 2026	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Construction Deadline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31, 2026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Affiliated Event Request Application Closes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1, 2026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Award Recipient Information due to Member Services</a:t>
            </a:r>
            <a:b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Offsite reception contracts due to APSA for review and 			signature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3-6, 2026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122</a:t>
            </a:r>
            <a:r>
              <a:rPr lang="en-US" sz="2000" kern="100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APSA Annual Meeting – Boston, MA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99060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1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23C74-818B-E934-3205-C0F5286A3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-464946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0D5F5-E427-BD11-4B1A-E8CA3F9A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669" y="0"/>
            <a:ext cx="9167648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“For Section Officers and Organizers”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AAC3-CD75-2194-6B56-255D2829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215" y="2083671"/>
            <a:ext cx="4321066" cy="429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APSA Website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Organized Section Handbook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Orientation Manual and webinar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Elections Best Practices	Guide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Marketing Toolkit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 Certificate Template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APSA Connect Guides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to date member roster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 Request Forms*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C4BA85-DA58-9211-24B8-91CFD182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281" y="2407207"/>
            <a:ext cx="4325006" cy="4616668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APSA Staff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Lapsed section member lists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Historical section information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Membership totals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Election ballot assistance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promotion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Establishing a new microsite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Submit a section highlight for the APSA all-member newsletter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00E26-DF68-9972-1144-F76074603514}"/>
              </a:ext>
            </a:extLst>
          </p:cNvPr>
          <p:cNvCxnSpPr>
            <a:cxnSpLocks/>
          </p:cNvCxnSpPr>
          <p:nvPr/>
        </p:nvCxnSpPr>
        <p:spPr>
          <a:xfrm>
            <a:off x="127438" y="914400"/>
            <a:ext cx="88891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4DBE36-8310-3EE1-2F5C-91AA8E1D2BA7}"/>
              </a:ext>
            </a:extLst>
          </p:cNvPr>
          <p:cNvSpPr txBox="1"/>
          <p:nvPr/>
        </p:nvSpPr>
        <p:spPr>
          <a:xfrm>
            <a:off x="285750" y="1030450"/>
            <a:ext cx="8686800" cy="132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Located under membership &gt; Organized Sections &gt; For Section Officers and Organizers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  <a:hlinkClick r:id="rId4"/>
              </a:rPr>
              <a:t>https://apsanet.org/membership/organized-sections/for-section-officers-and-organizers/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6927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692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5" y="981565"/>
            <a:ext cx="8534401" cy="12953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Section Chairs, Treasurers, and Secretaries have access to download current member rosters, once logged in to their APSA account, through the 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For Section Officers and Organizers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 page.</a:t>
            </a:r>
          </a:p>
          <a:p>
            <a:pPr marL="0" indent="0">
              <a:buNone/>
            </a:pP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799" y="950155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BB3461-4C31-45C2-B676-BF150C9F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34377"/>
            <a:ext cx="8267867" cy="2566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D83D7B-4F51-43DB-8AF2-55FC005B9418}"/>
              </a:ext>
            </a:extLst>
          </p:cNvPr>
          <p:cNvSpPr txBox="1"/>
          <p:nvPr/>
        </p:nvSpPr>
        <p:spPr>
          <a:xfrm>
            <a:off x="404865" y="4953000"/>
            <a:ext cx="853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Section rosters include whether the member is a Student Member or a Regular Member.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A4BEB-D8BB-4179-A935-DF3C7C67B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3" y="5898904"/>
            <a:ext cx="9144000" cy="2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5E2B-E0E1-40E5-9EC5-FD8371F87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-4572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9021FB-1DE0-46F6-B619-4837AF58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 Lists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78F5E-A1A2-492D-8930-153EA85F4665}"/>
              </a:ext>
            </a:extLst>
          </p:cNvPr>
          <p:cNvSpPr txBox="1"/>
          <p:nvPr/>
        </p:nvSpPr>
        <p:spPr>
          <a:xfrm>
            <a:off x="152400" y="1447800"/>
            <a:ext cx="8763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APSA member lists available upon request: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Lapsed section member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Current APSA members based on fields of interest</a:t>
            </a:r>
          </a:p>
          <a:p>
            <a:pPr lvl="1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</a:rPr>
              <a:t>Member lists should only be used to facilitate communication with section members for section related announcements only. 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</a:rPr>
              <a:t>Member lists should not be shared, sold, or traded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pPr lvl="0"/>
            <a:endParaRPr lang="en-US" sz="2400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Journal membership roster requests should come to the membership department who will send the roster directly to the journal publishers.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10EF86-A153-4A64-B31B-F192A61045E9}"/>
              </a:ext>
            </a:extLst>
          </p:cNvPr>
          <p:cNvCxnSpPr/>
          <p:nvPr/>
        </p:nvCxnSpPr>
        <p:spPr>
          <a:xfrm>
            <a:off x="304800" y="12192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0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E494A-B319-F383-76BC-5E54859A8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-4572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DBC28-86B4-85CF-FD4C-DE9FF7A2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New Section Proposal 30-day Comment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44BD-0805-428C-1F8D-A0D0C79D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In 2022 APSA Council approved updates to the Organized Section Handbook regarding the creation of new sections.</a:t>
            </a:r>
          </a:p>
          <a:p>
            <a:r>
              <a:rPr lang="en-US" sz="2800" dirty="0">
                <a:solidFill>
                  <a:schemeClr val="bg2"/>
                </a:solidFill>
              </a:rPr>
              <a:t>Organizers of potential new organized sections are encouraged to reach out to Chairs of pre-existing sections to request statements of support for inclusion in their proposal.</a:t>
            </a:r>
          </a:p>
          <a:p>
            <a:r>
              <a:rPr lang="en-US" sz="2800" dirty="0">
                <a:solidFill>
                  <a:schemeClr val="bg2"/>
                </a:solidFill>
              </a:rPr>
              <a:t>Once a proposal for a new section is received, the proposal will be circulated to pre-existing Chairs for a 30-day open comment period.  If you have any concerns about the creation of the new section please be sure to respond within the time period.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D0D0D7-3418-D070-D533-BE85FE48B056}"/>
              </a:ext>
            </a:extLst>
          </p:cNvPr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2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5066"/>
            <a:ext cx="8686800" cy="51619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Each section has its own landing page 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https://apsanet.org/membership/organized-sections/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that provides general information about each section including: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Officers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dues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Award committees and nomination deadlines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Previous award recipients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All pages are currently being updated with the 2025-2026 information that has been received.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Update requests can be sent 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membership@apsanet.org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0668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6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Log in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connect.apsanet.org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Each organized section has a community, forum and document library.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Improved APSA Connect platform that allows section officers and members connect with each other, share resources and information, and network with colleagues through discussion forums, document library, and directory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chairs, including some section officers, are allowed administrative access to edit, manage and/or update information listed on their section groups, forums, and microsite.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 about access and privileges should be directed to APSA Communications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communications@apsanet.org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Instructions on how to navigate your section community including posting messages, uploading documents, editing email settings, and changing your profile image can be found at: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connect.apsanet.org/how-to/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0668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7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762000"/>
            <a:ext cx="9525000" cy="10261294"/>
          </a:xfrm>
          <a:prstGeom prst="rect">
            <a:avLst/>
          </a:prstGeom>
        </p:spPr>
      </p:pic>
      <p:pic>
        <p:nvPicPr>
          <p:cNvPr id="1031" name="Picture 7" descr="C:\Users\tmiller\AppData\Local\Microsoft\Windows\Temporary Internet Files\Content.IE5\VDHKKKTH\question_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9206" y="-5272089"/>
            <a:ext cx="457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Webinar Logistics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you have any questions during the presentation please use the raise hand function or submit them in the Q&amp;A option on your screen.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webinar is being recorded and will be made available on the APSA website.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534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990600"/>
            <a:ext cx="5638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Discussion Forum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Discussion forum can be used to post: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Section updates &amp; announcements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Elections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Calls for papers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Job announcements – All job listings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must be posted to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</a:rPr>
              <a:t>eJobs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prior to being posted to APSA Connect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Meeting notifications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06" y="1143000"/>
            <a:ext cx="1848394" cy="53911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79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 am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Document Library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the document library to upload documents to make them accessible to your members.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Share announcements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Conference papers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Teaching slides</a:t>
            </a:r>
          </a:p>
          <a:p>
            <a:pPr marL="0" indent="0">
              <a:buNone/>
            </a:pP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 your section library by visiting your section landing page in APSA Connect and selecting “Documents”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document library can be found here: </a:t>
            </a:r>
            <a:r>
              <a:rPr lang="en-US" dirty="0">
                <a:hlinkClick r:id="rId4"/>
              </a:rPr>
              <a:t>https://connect.apsanet.org/documents/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43400"/>
            <a:ext cx="7966333" cy="966788"/>
          </a:xfrm>
          <a:prstGeom prst="rect">
            <a:avLst/>
          </a:prstGeom>
        </p:spPr>
      </p:pic>
      <p:pic>
        <p:nvPicPr>
          <p:cNvPr id="5" name="Picture 2" descr="C:\Users\charrigan\AppData\Local\Microsoft\Windows\Temporary Internet Files\Content.IE5\N0GS258K\symbolicM-redarrow-nex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93">
            <a:off x="6786203" y="4741346"/>
            <a:ext cx="544411" cy="4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26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400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Directory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can browse the enhanced search and profile options in the APSA Connect directory.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change your profile information, login to your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MyAPSA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profile on apsanet.org.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directory can be accessed here: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https://connect.apsanet.org/members/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73" y="1143000"/>
            <a:ext cx="1820127" cy="51339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87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334"/>
            <a:ext cx="8839200" cy="55822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21 organized sections offer a subscription to a journal as a member benefit</a:t>
            </a: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partnerships range from ownership, editorial control or simply member subscriptions</a:t>
            </a: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Jon is a resource for the sections as they contemplate their plans and journal contracts 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Issuing RFPs for a new publisher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Contractual negotiations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Best practices in editorial and production.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Journal finance questions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Need Subscription Lists?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Contact Member Services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membership@apsanet.org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0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4BFA3-23F4-48EA-9BFA-F28A2BF8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2487" y="-152400"/>
            <a:ext cx="8081513" cy="9994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AD55-1020-4F8E-812F-C1DE0342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Preprints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67B7D-A4C7-4C90-80FB-9F6596C6C592}"/>
              </a:ext>
            </a:extLst>
          </p:cNvPr>
          <p:cNvCxnSpPr/>
          <p:nvPr/>
        </p:nvCxnSpPr>
        <p:spPr>
          <a:xfrm>
            <a:off x="270164" y="914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9F8ED12-EF2A-4906-9B0C-1F559D9B74D9}"/>
              </a:ext>
            </a:extLst>
          </p:cNvPr>
          <p:cNvSpPr/>
          <p:nvPr/>
        </p:nvSpPr>
        <p:spPr>
          <a:xfrm>
            <a:off x="457200" y="1142999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Launched at the 2019 Annual Meeting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Home for early research: working papers, conference papers, presentations,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Subfield classifications and searchability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Posting requires APSA ID (free)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Free to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A23D8-28EC-4DE0-B7A6-F8FCE2B03F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1" y="3657600"/>
            <a:ext cx="489065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4F2CC2-C910-48F6-B716-D5AC92041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7E460-C911-4891-901B-D95B7E14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Reimbursable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8179-2E3A-4F66-8378-6C48AB272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162050"/>
            <a:ext cx="8953500" cy="53720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Organized Sections are encouraged to support their members through awards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book, article, poster, dissertation, career, etc.),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travel grants, and research grants. 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Additional reimbursable expenses include award plaques, shipping costs, web services, and catering expenses.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APSA is unable to provide reimbursements for Annual Meeting Registrations or APSA Membership/Section dues.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Please contact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finance@apsanet.org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membership@apsanet.org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if you have any questions about whether an expense is reimbursable.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3076A0-952F-4447-B2C7-29950A8DF3E7}"/>
              </a:ext>
            </a:extLst>
          </p:cNvPr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8"/>
            <a:ext cx="8991600" cy="5562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Requests for Payment:</a:t>
            </a: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Organized Section payment requests are now submitted through APSA’s online application platform.  </a:t>
            </a: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The link can be found on the Officers and Organizers Webpage and can be accessed using your APSAnet.org log in.</a:t>
            </a: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A new link will be posted for CY2026</a:t>
            </a: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Requests should be submitted by the Section Chair or Treasurer.</a:t>
            </a: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Requests can only be submitted once completed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(ACH/International Wire Transfer form, W-9/W-8, Signed Payment Request Form, Supporting Documentation)</a:t>
            </a:r>
          </a:p>
          <a:p>
            <a:pPr marL="457200" lvl="1" indent="0">
              <a:buNone/>
            </a:pP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For FY2026, award accounts outside of the section’s general account can disburse 4% based on the 12.31.2025 account total.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2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Deposits are processed daily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allocates dues to each section on a monthly basis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will distribute reports on a quarterly basis to the section Treasurer.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Year-end reports are provided once the books have been closed for the fiscal year.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990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1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F9F83-6132-21E8-3664-E31E33057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665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94C7A-9A81-AD39-1646-EEE8E7A0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E382-E5C3-8AF8-B05B-722D4ECC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Member Services – </a:t>
            </a:r>
            <a:r>
              <a:rPr lang="en-US" dirty="0">
                <a:solidFill>
                  <a:schemeClr val="bg2"/>
                </a:solidFill>
                <a:hlinkClick r:id="rId4"/>
              </a:rPr>
              <a:t>membership@apsanet.org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Meetings and Events – </a:t>
            </a:r>
            <a:r>
              <a:rPr lang="en-US" dirty="0">
                <a:solidFill>
                  <a:schemeClr val="bg2"/>
                </a:solidFill>
                <a:hlinkClick r:id="rId5"/>
              </a:rPr>
              <a:t>meeting@apsanet.org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Publications Team – </a:t>
            </a:r>
            <a:r>
              <a:rPr lang="en-US" dirty="0">
                <a:solidFill>
                  <a:schemeClr val="bg2"/>
                </a:solidFill>
                <a:hlinkClick r:id="rId6"/>
              </a:rPr>
              <a:t>publications@apsanet.org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Communications– </a:t>
            </a:r>
            <a:r>
              <a:rPr lang="en-US" dirty="0">
                <a:solidFill>
                  <a:schemeClr val="bg2"/>
                </a:solidFill>
                <a:hlinkClick r:id="rId7"/>
              </a:rPr>
              <a:t>communications@apsanet.org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Finance Team – </a:t>
            </a:r>
            <a:r>
              <a:rPr lang="en-US" dirty="0">
                <a:solidFill>
                  <a:schemeClr val="bg2"/>
                </a:solidFill>
                <a:hlinkClick r:id="rId8"/>
              </a:rPr>
              <a:t>finance@apsanet.org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Teaching &amp; Learning Programs - </a:t>
            </a:r>
            <a:r>
              <a:rPr lang="en-US" dirty="0">
                <a:solidFill>
                  <a:schemeClr val="bg2"/>
                </a:solidFill>
                <a:hlinkClick r:id="rId9"/>
              </a:rPr>
              <a:t>Teaching@apsanet.org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APSA Educate - </a:t>
            </a:r>
            <a:r>
              <a:rPr lang="en-US" dirty="0">
                <a:solidFill>
                  <a:schemeClr val="bg2"/>
                </a:solidFill>
                <a:hlinkClick r:id="rId10"/>
              </a:rPr>
              <a:t>Educate@apsanet.org</a:t>
            </a:r>
            <a:r>
              <a:rPr lang="en-US" dirty="0">
                <a:solidFill>
                  <a:schemeClr val="bg2"/>
                </a:solidFill>
              </a:rPr>
              <a:t>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971989-1AC1-673A-3218-65038FCE02AA}"/>
              </a:ext>
            </a:extLst>
          </p:cNvPr>
          <p:cNvCxnSpPr/>
          <p:nvPr/>
        </p:nvCxnSpPr>
        <p:spPr>
          <a:xfrm>
            <a:off x="304800" y="1295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22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E78EB2-9A26-4F09-91A1-D675552FE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-304800"/>
            <a:ext cx="8077200" cy="8761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ED6E1-E833-428E-B968-9D2B8365C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9561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62000"/>
            <a:ext cx="8839200" cy="952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Welcome and Purpose of Webinar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Staff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Section data and trends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Annual Meeting overview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Important Dates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Rosters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Connect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APSA Website and Section Microsites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Journals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Finances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371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F988A-1BA1-471F-8C6C-1A5F9F62B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620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8CB47-279E-4977-AD17-72023D66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8C95-5798-4482-99CD-988C54CC5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87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are currently 53 APSA Organized Sections.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Sections are a critical part of APSA and the APSA staff are committed to supporting the growth and development of the sections.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membership can be added at the time of renewal or anytime throughout your membership.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1F6BB3-4EF9-4423-A3FA-C2275AE49B36}"/>
              </a:ext>
            </a:extLst>
          </p:cNvPr>
          <p:cNvCxnSpPr/>
          <p:nvPr/>
        </p:nvCxnSpPr>
        <p:spPr>
          <a:xfrm>
            <a:off x="304800" y="10668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8440F3-99A9-463A-8BDA-F29ED74C8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8382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2765AD-DF17-4883-89F0-63DDF910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823"/>
            <a:ext cx="8229600" cy="80803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Organized Section Membership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9539B-97DA-4D0D-BA33-AB7316198580}"/>
              </a:ext>
            </a:extLst>
          </p:cNvPr>
          <p:cNvSpPr txBox="1"/>
          <p:nvPr/>
        </p:nvSpPr>
        <p:spPr>
          <a:xfrm>
            <a:off x="225972" y="4894987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Organized Section Membership as of 10/31/2025: 26,990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C397E-F61E-4A77-B8F2-847101B1E005}"/>
              </a:ext>
            </a:extLst>
          </p:cNvPr>
          <p:cNvCxnSpPr/>
          <p:nvPr/>
        </p:nvCxnSpPr>
        <p:spPr>
          <a:xfrm>
            <a:off x="304800" y="985115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44186E-88A7-C0E6-799A-FB1CB3F6E0AA}"/>
              </a:ext>
            </a:extLst>
          </p:cNvPr>
          <p:cNvSpPr txBox="1"/>
          <p:nvPr/>
        </p:nvSpPr>
        <p:spPr>
          <a:xfrm>
            <a:off x="228600" y="5622616"/>
            <a:ext cx="8126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Overall APSA Membership as of 10/31/2025: 10,274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66AEA-E7CC-F2FB-E301-042574B2A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9792"/>
            <a:ext cx="5334000" cy="3133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AC0FE-3DFD-B4C4-149F-950E6DF6D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03" y="1828800"/>
            <a:ext cx="2777797" cy="23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322DF-5B25-C912-A1FD-902F919DF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8382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3A9C0-88BB-4B1B-B67F-F93ECF1E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Organized Section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1717-DDAD-42B4-AD45-82D46E0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893"/>
            <a:ext cx="8915400" cy="533310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average section membership is 481 members.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Professional Dues: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Average - $10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Range from $5 - $35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Student Dues: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Average - $0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Range from $0 - $25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43 sections now have waived dues for student members.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64% of APSA members belong to one or more organized section.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60% of Regular Members are a member of 1 or more section, belonging to 3 sections on average.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67% of Student Members are a member of 1 or more section, belonging to 6 sections on average.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7C1387-872D-48BD-A671-AE0DAAC6F04B}"/>
              </a:ext>
            </a:extLst>
          </p:cNvPr>
          <p:cNvCxnSpPr/>
          <p:nvPr/>
        </p:nvCxnSpPr>
        <p:spPr>
          <a:xfrm>
            <a:off x="381000" y="10668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DD74D0-F2EA-1168-5045-912432B0F1F9}"/>
              </a:ext>
            </a:extLst>
          </p:cNvPr>
          <p:cNvSpPr txBox="1">
            <a:spLocks/>
          </p:cNvSpPr>
          <p:nvPr/>
        </p:nvSpPr>
        <p:spPr>
          <a:xfrm>
            <a:off x="411434" y="1630651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Two-day virtual event,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April 2026 – final date TBD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Scholars share their research, provide constructive feedback, and build networks and partnerships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Innovative Research Workshops, general panels, and virtual keynote or plenary sessions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4CB6C-65A4-8513-D079-99225026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72" b="275"/>
          <a:stretch>
            <a:fillRect/>
          </a:stretch>
        </p:blipFill>
        <p:spPr>
          <a:xfrm>
            <a:off x="4572000" y="1307486"/>
            <a:ext cx="4291195" cy="4525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3CB43-9ED1-5EBB-7D66-DA27A758D6E1}"/>
              </a:ext>
            </a:extLst>
          </p:cNvPr>
          <p:cNvSpPr txBox="1"/>
          <p:nvPr/>
        </p:nvSpPr>
        <p:spPr>
          <a:xfrm>
            <a:off x="1828800" y="389108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2026 Virtual Research Meeting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079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4EE20-5ABA-447B-A17E-600A4EAFB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62000"/>
            <a:ext cx="8839200" cy="952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94904-DD94-4E8A-BB4C-0A872759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Panel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8886-A9ED-4C12-9B73-CF5EE8B7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Panel slot numbers will be on par with Vancouver, which is above previous years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Divisions receive 80% of panel allocations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Both in-person and virtual panel attendance numbers from 2025 will be used to calculate 2026 allocations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Full paper panels can have up to five papers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7F0CB-AC73-4599-9E3F-7204D4F0524C}"/>
              </a:ext>
            </a:extLst>
          </p:cNvPr>
          <p:cNvCxnSpPr/>
          <p:nvPr/>
        </p:nvCxnSpPr>
        <p:spPr>
          <a:xfrm>
            <a:off x="381000" y="1295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FAA6E-88A7-D9CE-57E2-864E6A5A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58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0D65CBF671F49B98A63D824CD4383" ma:contentTypeVersion="12" ma:contentTypeDescription="Create a new document." ma:contentTypeScope="" ma:versionID="62ebabc74f1e79c70bdef2f600c2e605">
  <xsd:schema xmlns:xsd="http://www.w3.org/2001/XMLSchema" xmlns:xs="http://www.w3.org/2001/XMLSchema" xmlns:p="http://schemas.microsoft.com/office/2006/metadata/properties" xmlns:ns3="e5ddb189-eb93-41cd-b3cc-02ee5971df3a" xmlns:ns4="a018594a-2c09-4a20-a1da-09241fcc3d36" targetNamespace="http://schemas.microsoft.com/office/2006/metadata/properties" ma:root="true" ma:fieldsID="609bd37e18b1121cbb914f4fa1dda18e" ns3:_="" ns4:_="">
    <xsd:import namespace="e5ddb189-eb93-41cd-b3cc-02ee5971df3a"/>
    <xsd:import namespace="a018594a-2c09-4a20-a1da-09241fcc3d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db189-eb93-41cd-b3cc-02ee5971df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8594a-2c09-4a20-a1da-09241fcc3d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E181DB-3CAE-452C-83A9-BE2BD1A5E9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E9F4E-A379-47D1-A0EC-C863979D0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db189-eb93-41cd-b3cc-02ee5971df3a"/>
    <ds:schemaRef ds:uri="a018594a-2c09-4a20-a1da-09241fcc3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AF3A7-9A2D-4FA2-A191-D73DFA537417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a018594a-2c09-4a20-a1da-09241fcc3d36"/>
    <ds:schemaRef ds:uri="e5ddb189-eb93-41cd-b3cc-02ee5971df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66162</TotalTime>
  <Words>1793</Words>
  <Application>Microsoft Office PowerPoint</Application>
  <PresentationFormat>On-screen Show (4:3)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ORGANIZED SECTION OFFICER ORIENTATION</vt:lpstr>
      <vt:lpstr>Webinar Logistics</vt:lpstr>
      <vt:lpstr>Agenda</vt:lpstr>
      <vt:lpstr>Introduction</vt:lpstr>
      <vt:lpstr>Organized Section Membership</vt:lpstr>
      <vt:lpstr>Current Organized Section Overview</vt:lpstr>
      <vt:lpstr>PowerPoint Presentation</vt:lpstr>
      <vt:lpstr>Panel Allocations</vt:lpstr>
      <vt:lpstr>PowerPoint Presentation</vt:lpstr>
      <vt:lpstr>2025 Organized Section Awards</vt:lpstr>
      <vt:lpstr>2026 Organized Section Awards</vt:lpstr>
      <vt:lpstr>Section Support Grants</vt:lpstr>
      <vt:lpstr>2025-26 Important Dates</vt:lpstr>
      <vt:lpstr>“For Section Officers and Organizers” Webpage</vt:lpstr>
      <vt:lpstr>Section Rosters</vt:lpstr>
      <vt:lpstr>Member Lists</vt:lpstr>
      <vt:lpstr>New Section Proposal 30-day Comment Period</vt:lpstr>
      <vt:lpstr>APSA Website</vt:lpstr>
      <vt:lpstr>APSA Connect</vt:lpstr>
      <vt:lpstr>APSA Connect</vt:lpstr>
      <vt:lpstr>APSA Connect</vt:lpstr>
      <vt:lpstr>APSA Connect</vt:lpstr>
      <vt:lpstr>Journals</vt:lpstr>
      <vt:lpstr>APSA Preprints</vt:lpstr>
      <vt:lpstr>Reimbursable Expenses</vt:lpstr>
      <vt:lpstr>Finances</vt:lpstr>
      <vt:lpstr>Finances</vt:lpstr>
      <vt:lpstr>Contact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Organized Section Officer Orientation</dc:title>
  <dc:creator>Teka K. Miller</dc:creator>
  <cp:lastModifiedBy>Casey Harrigan</cp:lastModifiedBy>
  <cp:revision>175</cp:revision>
  <cp:lastPrinted>2019-11-18T19:26:59Z</cp:lastPrinted>
  <dcterms:created xsi:type="dcterms:W3CDTF">2017-11-14T18:09:45Z</dcterms:created>
  <dcterms:modified xsi:type="dcterms:W3CDTF">2025-11-17T19:51:28Z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0x01010021A0D65CBF671F49B98A63D824CD4383</vt:lpwstr>
  </property>
</Properties>
</file>